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7"/>
  </p:notesMasterIdLst>
  <p:sldIdLst>
    <p:sldId id="288" r:id="rId2"/>
    <p:sldId id="258" r:id="rId3"/>
    <p:sldId id="272" r:id="rId4"/>
    <p:sldId id="273" r:id="rId5"/>
    <p:sldId id="274" r:id="rId6"/>
    <p:sldId id="275" r:id="rId7"/>
    <p:sldId id="276" r:id="rId8"/>
    <p:sldId id="256" r:id="rId9"/>
    <p:sldId id="257" r:id="rId10"/>
    <p:sldId id="260" r:id="rId11"/>
    <p:sldId id="279" r:id="rId12"/>
    <p:sldId id="264" r:id="rId13"/>
    <p:sldId id="282" r:id="rId14"/>
    <p:sldId id="283" r:id="rId15"/>
    <p:sldId id="263" r:id="rId16"/>
    <p:sldId id="285" r:id="rId17"/>
    <p:sldId id="286" r:id="rId18"/>
    <p:sldId id="267" r:id="rId19"/>
    <p:sldId id="268" r:id="rId20"/>
    <p:sldId id="284" r:id="rId21"/>
    <p:sldId id="271" r:id="rId22"/>
    <p:sldId id="277" r:id="rId23"/>
    <p:sldId id="287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96EC3-4860-4F72-860E-D7DDB01FB1B3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10744-F90E-4295-B8E3-1EAF6B17A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10744-F90E-4295-B8E3-1EAF6B17AA0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50B22DA-73D1-453A-8DFA-03FBB5FBB3D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C80793-7D9A-4D1A-B6F3-E1DAC96EB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293448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Ну-ка, в сторону карандаши!</a:t>
            </a:r>
            <a:endParaRPr lang="ru-RU" sz="3600" dirty="0" smtClean="0"/>
          </a:p>
          <a:p>
            <a:r>
              <a:rPr lang="ru-RU" sz="3600" b="1" i="1" dirty="0" smtClean="0"/>
              <a:t>Ни бумажек, ни ручек, ни мела!</a:t>
            </a:r>
            <a:endParaRPr lang="ru-RU" sz="3600" dirty="0" smtClean="0"/>
          </a:p>
          <a:p>
            <a:r>
              <a:rPr lang="ru-RU" sz="3600" b="1" i="1" dirty="0" smtClean="0"/>
              <a:t>Устный счет! Мы творим это дело</a:t>
            </a:r>
            <a:endParaRPr lang="ru-RU" sz="3600" dirty="0" smtClean="0"/>
          </a:p>
          <a:p>
            <a:r>
              <a:rPr lang="ru-RU" sz="3600" b="1" i="1" dirty="0" smtClean="0"/>
              <a:t>Только силой ума и души!</a:t>
            </a:r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484438" y="1531938"/>
            <a:ext cx="4033837" cy="2305050"/>
          </a:xfrm>
          <a:prstGeom prst="rect">
            <a:avLst/>
          </a:prstGeom>
          <a:solidFill>
            <a:srgbClr val="B2E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979613" y="3763963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A</a:t>
            </a:r>
            <a:endParaRPr lang="ru-RU" sz="2400" b="1" i="1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979613" y="1244600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B</a:t>
            </a:r>
            <a:endParaRPr lang="ru-RU" sz="2400" b="1" i="1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516688" y="1171575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C</a:t>
            </a:r>
            <a:endParaRPr lang="ru-RU" sz="2400" b="1" i="1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516688" y="3763963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D</a:t>
            </a:r>
            <a:endParaRPr lang="ru-RU" sz="2400" b="1" i="1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051050" y="25400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latin typeface="Century Schoolbook" pitchFamily="18" charset="0"/>
              </a:rPr>
              <a:t>a</a:t>
            </a:r>
            <a:endParaRPr lang="ru-RU" sz="2400" b="1" i="1">
              <a:latin typeface="Century Schoolbook" pitchFamily="18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140200" y="3836988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latin typeface="Century Schoolbook" pitchFamily="18" charset="0"/>
              </a:rPr>
              <a:t>b</a:t>
            </a:r>
            <a:endParaRPr lang="ru-RU" sz="2400" b="1" i="1">
              <a:latin typeface="Century Schoolbook" pitchFamily="18" charset="0"/>
            </a:endParaRPr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V="1">
            <a:off x="2484438" y="1531938"/>
            <a:ext cx="4032250" cy="2305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 flipH="1">
            <a:off x="2484438" y="1531938"/>
            <a:ext cx="4032250" cy="230505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 flipV="1">
            <a:off x="2484438" y="1557338"/>
            <a:ext cx="4032250" cy="230505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2484438" y="1531938"/>
            <a:ext cx="403225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684213" y="4411663"/>
            <a:ext cx="6624637" cy="457200"/>
          </a:xfrm>
          <a:prstGeom prst="rect">
            <a:avLst/>
          </a:prstGeom>
          <a:gradFill rotWithShape="1">
            <a:gsLst>
              <a:gs pos="0">
                <a:srgbClr val="B2ECCC"/>
              </a:gs>
              <a:gs pos="50000">
                <a:srgbClr val="F8F8F8"/>
              </a:gs>
              <a:gs pos="100000">
                <a:srgbClr val="B2E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SchoolBookAC" pitchFamily="2" charset="0"/>
              </a:rPr>
              <a:t>Периметр: 2</a:t>
            </a:r>
            <a:r>
              <a:rPr lang="ru-RU" sz="2400" b="1" i="1" dirty="0">
                <a:latin typeface="SchoolBookAC" pitchFamily="2" charset="0"/>
              </a:rPr>
              <a:t>а</a:t>
            </a:r>
            <a:r>
              <a:rPr lang="ru-RU" sz="2400" b="1" dirty="0">
                <a:latin typeface="SchoolBookAC" pitchFamily="2" charset="0"/>
              </a:rPr>
              <a:t> + 2</a:t>
            </a:r>
            <a:r>
              <a:rPr lang="en-US" sz="2400" b="1" i="1" dirty="0">
                <a:latin typeface="SchoolBookAC" pitchFamily="2" charset="0"/>
              </a:rPr>
              <a:t>b</a:t>
            </a:r>
            <a:r>
              <a:rPr lang="en-US" sz="2400" b="1" dirty="0">
                <a:latin typeface="SchoolBookAC" pitchFamily="2" charset="0"/>
              </a:rPr>
              <a:t> </a:t>
            </a:r>
            <a:r>
              <a:rPr lang="ru-RU" sz="2400" b="1" dirty="0">
                <a:latin typeface="SchoolBookAC" pitchFamily="2" charset="0"/>
              </a:rPr>
              <a:t>или 2(</a:t>
            </a:r>
            <a:r>
              <a:rPr lang="ru-RU" sz="2400" b="1" i="1" dirty="0">
                <a:latin typeface="SchoolBookAC" pitchFamily="2" charset="0"/>
              </a:rPr>
              <a:t>а</a:t>
            </a:r>
            <a:r>
              <a:rPr lang="ru-RU" sz="2400" b="1" dirty="0">
                <a:latin typeface="SchoolBookAC" pitchFamily="2" charset="0"/>
              </a:rPr>
              <a:t> + </a:t>
            </a:r>
            <a:r>
              <a:rPr lang="en-US" sz="2400" b="1" i="1" dirty="0">
                <a:latin typeface="SchoolBookAC" pitchFamily="2" charset="0"/>
              </a:rPr>
              <a:t>b</a:t>
            </a:r>
            <a:r>
              <a:rPr lang="en-US" sz="2400" b="1" dirty="0">
                <a:latin typeface="SchoolBookAC" pitchFamily="2" charset="0"/>
              </a:rPr>
              <a:t>)</a:t>
            </a:r>
            <a:r>
              <a:rPr lang="ru-RU" sz="2400" b="1" dirty="0">
                <a:latin typeface="SchoolBookAC" pitchFamily="2" charset="0"/>
              </a:rPr>
              <a:t>.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84213" y="5132388"/>
            <a:ext cx="6624637" cy="457200"/>
          </a:xfrm>
          <a:prstGeom prst="rect">
            <a:avLst/>
          </a:prstGeom>
          <a:gradFill rotWithShape="1">
            <a:gsLst>
              <a:gs pos="0">
                <a:srgbClr val="B2ECCC"/>
              </a:gs>
              <a:gs pos="50000">
                <a:srgbClr val="F8F8F8"/>
              </a:gs>
              <a:gs pos="100000">
                <a:srgbClr val="B2E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SchoolBookAC" pitchFamily="2" charset="0"/>
              </a:rPr>
              <a:t>Площадь прямоугольника </a:t>
            </a:r>
            <a:r>
              <a:rPr lang="ru-RU" sz="2400" b="1" i="1">
                <a:latin typeface="SchoolBookAC" pitchFamily="2" charset="0"/>
              </a:rPr>
              <a:t>А</a:t>
            </a:r>
            <a:r>
              <a:rPr lang="en-US" sz="2400" b="1" i="1">
                <a:latin typeface="SchoolBookAC" pitchFamily="2" charset="0"/>
              </a:rPr>
              <a:t>BCD</a:t>
            </a:r>
            <a:r>
              <a:rPr lang="ru-RU" sz="2400" b="1" i="1">
                <a:latin typeface="SchoolBookAC" pitchFamily="2" charset="0"/>
              </a:rPr>
              <a:t> </a:t>
            </a:r>
            <a:r>
              <a:rPr lang="ru-RU" sz="2400" b="1">
                <a:latin typeface="SchoolBookAC" pitchFamily="2" charset="0"/>
              </a:rPr>
              <a:t>: </a:t>
            </a:r>
            <a:r>
              <a:rPr lang="en-US" sz="2400" b="1">
                <a:latin typeface="SchoolBookAC" pitchFamily="2" charset="0"/>
              </a:rPr>
              <a:t>   </a:t>
            </a:r>
            <a:r>
              <a:rPr lang="ru-RU" sz="2400" b="1" i="1">
                <a:latin typeface="SchoolBookAC" pitchFamily="2" charset="0"/>
              </a:rPr>
              <a:t>а</a:t>
            </a:r>
            <a:r>
              <a:rPr lang="en-US" sz="2400" b="1" i="1">
                <a:latin typeface="SchoolBookAC" pitchFamily="2" charset="0"/>
              </a:rPr>
              <a:t>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b="1">
                <a:latin typeface="SchoolBookAC" pitchFamily="2" charset="0"/>
              </a:rPr>
              <a:t> </a:t>
            </a:r>
            <a:r>
              <a:rPr lang="en-US" sz="2400" b="1" i="1">
                <a:latin typeface="SchoolBookAC" pitchFamily="2" charset="0"/>
              </a:rPr>
              <a:t>b</a:t>
            </a:r>
            <a:r>
              <a:rPr lang="ru-RU" sz="2400" b="1">
                <a:latin typeface="SchoolBookAC" pitchFamily="2" charset="0"/>
              </a:rPr>
              <a:t>.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684213" y="5995988"/>
            <a:ext cx="6624637" cy="457200"/>
          </a:xfrm>
          <a:prstGeom prst="rect">
            <a:avLst/>
          </a:prstGeom>
          <a:gradFill rotWithShape="1">
            <a:gsLst>
              <a:gs pos="0">
                <a:srgbClr val="B2ECCC"/>
              </a:gs>
              <a:gs pos="50000">
                <a:srgbClr val="F8F8F8"/>
              </a:gs>
              <a:gs pos="100000">
                <a:srgbClr val="B2E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SchoolBookAC" pitchFamily="2" charset="0"/>
              </a:rPr>
              <a:t>Площадь треугольника </a:t>
            </a:r>
            <a:r>
              <a:rPr lang="en-US" sz="2400" b="1" i="1">
                <a:latin typeface="SchoolBookAC" pitchFamily="2" charset="0"/>
              </a:rPr>
              <a:t>ABC</a:t>
            </a:r>
            <a:r>
              <a:rPr lang="ru-RU" sz="2400" b="1" i="1">
                <a:latin typeface="SchoolBookAC" pitchFamily="2" charset="0"/>
              </a:rPr>
              <a:t> </a:t>
            </a:r>
            <a:r>
              <a:rPr lang="ru-RU" sz="2400" b="1">
                <a:latin typeface="SchoolBookAC" pitchFamily="2" charset="0"/>
              </a:rPr>
              <a:t>: </a:t>
            </a:r>
            <a:r>
              <a:rPr lang="en-US" sz="2400" b="1">
                <a:latin typeface="SchoolBookAC" pitchFamily="2" charset="0"/>
              </a:rPr>
              <a:t>(</a:t>
            </a:r>
            <a:r>
              <a:rPr lang="ru-RU" sz="2400" b="1" i="1">
                <a:latin typeface="SchoolBookAC" pitchFamily="2" charset="0"/>
              </a:rPr>
              <a:t>а</a:t>
            </a:r>
            <a:r>
              <a:rPr lang="ru-RU" sz="2400" b="1">
                <a:latin typeface="SchoolBookAC" pitchFamily="2" charset="0"/>
              </a:rPr>
              <a:t>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en-US" sz="2400" b="1" i="1">
                <a:latin typeface="SchoolBookAC" pitchFamily="2" charset="0"/>
              </a:rPr>
              <a:t>b)</a:t>
            </a:r>
            <a:r>
              <a:rPr lang="ru-RU" sz="2400" b="1">
                <a:latin typeface="SchoolBookAC" pitchFamily="2" charset="0"/>
              </a:rPr>
              <a:t>: 2.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2700338" y="260350"/>
            <a:ext cx="3816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/>
              <a:t>ПРЯМОУГОЛЬНИК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/>
      <p:bldP spid="2054" grpId="0"/>
      <p:bldP spid="2055" grpId="0"/>
      <p:bldP spid="2056" grpId="0"/>
      <p:bldP spid="2057" grpId="0"/>
      <p:bldP spid="2058" grpId="0"/>
      <p:bldP spid="2059" grpId="0" animBg="1"/>
      <p:bldP spid="2061" grpId="0" animBg="1"/>
      <p:bldP spid="2062" grpId="0" animBg="1"/>
      <p:bldP spid="2063" grpId="0" animBg="1"/>
      <p:bldP spid="2064" grpId="0" animBg="1"/>
      <p:bldP spid="2065" grpId="0" animBg="1"/>
      <p:bldP spid="2066" grpId="0" animBg="1"/>
      <p:bldP spid="20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1071538" y="1031558"/>
            <a:ext cx="7583830" cy="4034790"/>
            <a:chOff x="2281" y="1141"/>
            <a:chExt cx="7200" cy="3484"/>
          </a:xfrm>
        </p:grpSpPr>
        <p:sp>
          <p:nvSpPr>
            <p:cNvPr id="10246" name="AutoShape 6"/>
            <p:cNvSpPr>
              <a:spLocks noChangeAspect="1" noChangeArrowheads="1"/>
            </p:cNvSpPr>
            <p:nvPr/>
          </p:nvSpPr>
          <p:spPr bwMode="auto">
            <a:xfrm>
              <a:off x="2281" y="1141"/>
              <a:ext cx="7200" cy="3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Rectangle 7"/>
            <p:cNvSpPr>
              <a:spLocks noChangeArrowheads="1"/>
            </p:cNvSpPr>
            <p:nvPr/>
          </p:nvSpPr>
          <p:spPr bwMode="auto">
            <a:xfrm>
              <a:off x="4399" y="1141"/>
              <a:ext cx="2258" cy="557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b="1" dirty="0">
                  <a:latin typeface="Comic Sans MS" pitchFamily="66" charset="0"/>
                </a:rPr>
                <a:t>ПРЯМОУГОЛЬНИК</a:t>
              </a:r>
              <a:endParaRPr lang="ru-RU" dirty="0">
                <a:latin typeface="Comic Sans MS" pitchFamily="66" charset="0"/>
              </a:endParaRPr>
            </a:p>
          </p:txBody>
        </p:sp>
        <p:sp>
          <p:nvSpPr>
            <p:cNvPr id="10248" name="Oval 8"/>
            <p:cNvSpPr>
              <a:spLocks noChangeArrowheads="1"/>
            </p:cNvSpPr>
            <p:nvPr/>
          </p:nvSpPr>
          <p:spPr bwMode="auto">
            <a:xfrm>
              <a:off x="2705" y="1838"/>
              <a:ext cx="1412" cy="55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Oval 9"/>
            <p:cNvSpPr>
              <a:spLocks noChangeArrowheads="1"/>
            </p:cNvSpPr>
            <p:nvPr/>
          </p:nvSpPr>
          <p:spPr bwMode="auto">
            <a:xfrm>
              <a:off x="2705" y="1838"/>
              <a:ext cx="1411" cy="55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Oval 10"/>
            <p:cNvSpPr>
              <a:spLocks noChangeArrowheads="1"/>
            </p:cNvSpPr>
            <p:nvPr/>
          </p:nvSpPr>
          <p:spPr bwMode="auto">
            <a:xfrm>
              <a:off x="2422" y="1838"/>
              <a:ext cx="1694" cy="556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/>
                <a:t>ВЕРШИНЫ</a:t>
              </a:r>
              <a:endParaRPr lang="ru-RU" dirty="0"/>
            </a:p>
          </p:txBody>
        </p:sp>
        <p:sp>
          <p:nvSpPr>
            <p:cNvPr id="10251" name="Oval 11"/>
            <p:cNvSpPr>
              <a:spLocks noChangeArrowheads="1"/>
            </p:cNvSpPr>
            <p:nvPr/>
          </p:nvSpPr>
          <p:spPr bwMode="auto">
            <a:xfrm>
              <a:off x="6234" y="2395"/>
              <a:ext cx="1693" cy="555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/>
                <a:t>УГЛЫ</a:t>
              </a:r>
              <a:endParaRPr lang="ru-RU" dirty="0"/>
            </a:p>
          </p:txBody>
        </p:sp>
        <p:sp>
          <p:nvSpPr>
            <p:cNvPr id="10252" name="Oval 12"/>
            <p:cNvSpPr>
              <a:spLocks noChangeArrowheads="1"/>
            </p:cNvSpPr>
            <p:nvPr/>
          </p:nvSpPr>
          <p:spPr bwMode="auto">
            <a:xfrm>
              <a:off x="4257" y="2395"/>
              <a:ext cx="1411" cy="55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Oval 13"/>
            <p:cNvSpPr>
              <a:spLocks noChangeArrowheads="1"/>
            </p:cNvSpPr>
            <p:nvPr/>
          </p:nvSpPr>
          <p:spPr bwMode="auto">
            <a:xfrm>
              <a:off x="4248" y="2409"/>
              <a:ext cx="1695" cy="555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/>
                <a:t>СТОРОНЫ</a:t>
              </a:r>
              <a:endParaRPr lang="ru-RU" dirty="0"/>
            </a:p>
          </p:txBody>
        </p:sp>
        <p:sp>
          <p:nvSpPr>
            <p:cNvPr id="10254" name="Oval 14"/>
            <p:cNvSpPr>
              <a:spLocks noChangeArrowheads="1"/>
            </p:cNvSpPr>
            <p:nvPr/>
          </p:nvSpPr>
          <p:spPr bwMode="auto">
            <a:xfrm>
              <a:off x="7363" y="1698"/>
              <a:ext cx="1977" cy="556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/>
                <a:t>ДИАГОНАЛИ</a:t>
              </a:r>
              <a:endParaRPr lang="ru-RU" dirty="0"/>
            </a:p>
          </p:txBody>
        </p:sp>
        <p:sp>
          <p:nvSpPr>
            <p:cNvPr id="10255" name="Line 15"/>
            <p:cNvSpPr>
              <a:spLocks noChangeShapeType="1"/>
            </p:cNvSpPr>
            <p:nvPr/>
          </p:nvSpPr>
          <p:spPr bwMode="auto">
            <a:xfrm flipH="1">
              <a:off x="3693" y="1420"/>
              <a:ext cx="847" cy="41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Line 16"/>
            <p:cNvSpPr>
              <a:spLocks noChangeShapeType="1"/>
            </p:cNvSpPr>
            <p:nvPr/>
          </p:nvSpPr>
          <p:spPr bwMode="auto">
            <a:xfrm flipH="1">
              <a:off x="4822" y="1698"/>
              <a:ext cx="283" cy="697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Line 17"/>
            <p:cNvSpPr>
              <a:spLocks noChangeShapeType="1"/>
            </p:cNvSpPr>
            <p:nvPr/>
          </p:nvSpPr>
          <p:spPr bwMode="auto">
            <a:xfrm>
              <a:off x="6375" y="1698"/>
              <a:ext cx="706" cy="697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18"/>
            <p:cNvSpPr>
              <a:spLocks noChangeShapeType="1"/>
            </p:cNvSpPr>
            <p:nvPr/>
          </p:nvSpPr>
          <p:spPr bwMode="auto">
            <a:xfrm>
              <a:off x="6657" y="1420"/>
              <a:ext cx="1130" cy="27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AutoShape 19"/>
            <p:cNvSpPr>
              <a:spLocks noChangeArrowheads="1"/>
            </p:cNvSpPr>
            <p:nvPr/>
          </p:nvSpPr>
          <p:spPr bwMode="auto">
            <a:xfrm>
              <a:off x="3095" y="3231"/>
              <a:ext cx="1586" cy="41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600" dirty="0"/>
                <a:t>P = 2( </a:t>
              </a:r>
              <a:r>
                <a:rPr lang="en-US" sz="1600" dirty="0" err="1"/>
                <a:t>a+b</a:t>
              </a:r>
              <a:r>
                <a:rPr lang="en-US" sz="1600" dirty="0"/>
                <a:t>)</a:t>
              </a:r>
              <a:endParaRPr lang="ru-RU" sz="1600" dirty="0"/>
            </a:p>
          </p:txBody>
        </p:sp>
        <p:sp>
          <p:nvSpPr>
            <p:cNvPr id="10260" name="AutoShape 20"/>
            <p:cNvSpPr>
              <a:spLocks noChangeArrowheads="1"/>
            </p:cNvSpPr>
            <p:nvPr/>
          </p:nvSpPr>
          <p:spPr bwMode="auto">
            <a:xfrm>
              <a:off x="5105" y="3231"/>
              <a:ext cx="1127" cy="41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dirty="0"/>
                <a:t>S = </a:t>
              </a:r>
              <a:r>
                <a:rPr lang="en-US" sz="1600" dirty="0" err="1"/>
                <a:t>ab</a:t>
              </a:r>
              <a:endParaRPr lang="ru-RU" sz="1600" dirty="0"/>
            </a:p>
          </p:txBody>
        </p:sp>
        <p:sp>
          <p:nvSpPr>
            <p:cNvPr id="10261" name="Line 21"/>
            <p:cNvSpPr>
              <a:spLocks noChangeShapeType="1"/>
            </p:cNvSpPr>
            <p:nvPr/>
          </p:nvSpPr>
          <p:spPr bwMode="auto">
            <a:xfrm flipH="1">
              <a:off x="4116" y="2953"/>
              <a:ext cx="424" cy="27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Line 22"/>
            <p:cNvSpPr>
              <a:spLocks noChangeShapeType="1"/>
            </p:cNvSpPr>
            <p:nvPr/>
          </p:nvSpPr>
          <p:spPr bwMode="auto">
            <a:xfrm>
              <a:off x="5246" y="2953"/>
              <a:ext cx="423" cy="27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Oval 23"/>
            <p:cNvSpPr>
              <a:spLocks noChangeArrowheads="1"/>
            </p:cNvSpPr>
            <p:nvPr/>
          </p:nvSpPr>
          <p:spPr bwMode="auto">
            <a:xfrm>
              <a:off x="3269" y="3928"/>
              <a:ext cx="2683" cy="55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/>
                <a:t>Противоположные =</a:t>
              </a:r>
              <a:endParaRPr lang="ru-RU" dirty="0"/>
            </a:p>
          </p:txBody>
        </p:sp>
        <p:sp>
          <p:nvSpPr>
            <p:cNvPr id="10264" name="Oval 24"/>
            <p:cNvSpPr>
              <a:spLocks noChangeArrowheads="1"/>
            </p:cNvSpPr>
            <p:nvPr/>
          </p:nvSpPr>
          <p:spPr bwMode="auto">
            <a:xfrm>
              <a:off x="8069" y="2813"/>
              <a:ext cx="1412" cy="556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/>
                <a:t>равны</a:t>
              </a:r>
              <a:endParaRPr lang="ru-RU" dirty="0"/>
            </a:p>
          </p:txBody>
        </p:sp>
        <p:sp>
          <p:nvSpPr>
            <p:cNvPr id="10265" name="Oval 25"/>
            <p:cNvSpPr>
              <a:spLocks noChangeArrowheads="1"/>
            </p:cNvSpPr>
            <p:nvPr/>
          </p:nvSpPr>
          <p:spPr bwMode="auto">
            <a:xfrm>
              <a:off x="6516" y="3510"/>
              <a:ext cx="1552" cy="418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/>
                <a:t>прямые</a:t>
              </a:r>
              <a:endParaRPr lang="ru-RU" dirty="0"/>
            </a:p>
          </p:txBody>
        </p:sp>
        <p:sp>
          <p:nvSpPr>
            <p:cNvPr id="10266" name="Line 26"/>
            <p:cNvSpPr>
              <a:spLocks noChangeShapeType="1"/>
            </p:cNvSpPr>
            <p:nvPr/>
          </p:nvSpPr>
          <p:spPr bwMode="auto">
            <a:xfrm flipH="1">
              <a:off x="4822" y="3828"/>
              <a:ext cx="104" cy="10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0267" name="Line 27"/>
            <p:cNvSpPr>
              <a:spLocks noChangeShapeType="1"/>
            </p:cNvSpPr>
            <p:nvPr/>
          </p:nvSpPr>
          <p:spPr bwMode="auto">
            <a:xfrm>
              <a:off x="7081" y="2953"/>
              <a:ext cx="0" cy="557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Line 28"/>
            <p:cNvSpPr>
              <a:spLocks noChangeShapeType="1"/>
            </p:cNvSpPr>
            <p:nvPr/>
          </p:nvSpPr>
          <p:spPr bwMode="auto">
            <a:xfrm>
              <a:off x="8352" y="2256"/>
              <a:ext cx="564" cy="557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7682389" y="6020753"/>
            <a:ext cx="1101566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296" tIns="41148" rIns="82296" bIns="41148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  <a:latin typeface="Comic Sans MS" pitchFamily="66" charset="0"/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8" name="Прямая соединительная линия 27"/>
          <p:cNvCxnSpPr>
            <a:endCxn id="10266" idx="1"/>
          </p:cNvCxnSpPr>
          <p:nvPr/>
        </p:nvCxnSpPr>
        <p:spPr>
          <a:xfrm rot="5400000">
            <a:off x="3352011" y="3610673"/>
            <a:ext cx="1044472" cy="252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0267" idx="0"/>
          </p:cNvCxnSpPr>
          <p:nvPr/>
        </p:nvCxnSpPr>
        <p:spPr>
          <a:xfrm rot="16200000" flipH="1">
            <a:off x="5843164" y="3414279"/>
            <a:ext cx="656171" cy="87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10254" idx="4"/>
          </p:cNvCxnSpPr>
          <p:nvPr/>
        </p:nvCxnSpPr>
        <p:spPr>
          <a:xfrm rot="16200000" flipH="1">
            <a:off x="7393410" y="2392758"/>
            <a:ext cx="608420" cy="463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0255" idx="0"/>
          </p:cNvCxnSpPr>
          <p:nvPr/>
        </p:nvCxnSpPr>
        <p:spPr>
          <a:xfrm rot="5400000">
            <a:off x="2724282" y="1130681"/>
            <a:ext cx="502699" cy="950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10253" idx="0"/>
          </p:cNvCxnSpPr>
          <p:nvPr/>
        </p:nvCxnSpPr>
        <p:spPr>
          <a:xfrm rot="5400000">
            <a:off x="3696737" y="2053671"/>
            <a:ext cx="785818" cy="107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072066" y="1714488"/>
            <a:ext cx="857256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10258" idx="0"/>
          </p:cNvCxnSpPr>
          <p:nvPr/>
        </p:nvCxnSpPr>
        <p:spPr>
          <a:xfrm rot="16200000" flipH="1">
            <a:off x="6125226" y="910259"/>
            <a:ext cx="359823" cy="1248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10253" idx="3"/>
          </p:cNvCxnSpPr>
          <p:nvPr/>
        </p:nvCxnSpPr>
        <p:spPr>
          <a:xfrm rot="5400000">
            <a:off x="2976773" y="3001073"/>
            <a:ext cx="380080" cy="475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4429124" y="3071810"/>
            <a:ext cx="428628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каких единицах измеряют площадь?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Длина и ширина должна быть выражена в одинаковых единицах измерения.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Если длина и </a:t>
            </a:r>
            <a:r>
              <a:rPr lang="ru-RU" b="1" dirty="0" smtClean="0">
                <a:solidFill>
                  <a:srgbClr val="0070C0"/>
                </a:solidFill>
              </a:rPr>
              <a:t>ширина фигуры </a:t>
            </a:r>
            <a:r>
              <a:rPr lang="ru-RU" b="1" dirty="0" smtClean="0">
                <a:solidFill>
                  <a:srgbClr val="0070C0"/>
                </a:solidFill>
              </a:rPr>
              <a:t>выражены </a:t>
            </a:r>
            <a:r>
              <a:rPr lang="ru-RU" b="1" dirty="0" smtClean="0">
                <a:solidFill>
                  <a:srgbClr val="0070C0"/>
                </a:solidFill>
              </a:rPr>
              <a:t>в разных единицах , то их надо выразить в одних единицах.</a:t>
            </a:r>
          </a:p>
          <a:p>
            <a:pPr lvl="0"/>
            <a:r>
              <a:rPr lang="ru-RU" b="1" dirty="0" smtClean="0">
                <a:solidFill>
                  <a:srgbClr val="00B050"/>
                </a:solidFill>
              </a:rPr>
              <a:t>Если длина и ширина выражены в сантиметрах ( см) , то площадь будет выражена в квадратных сантиметрах(кв. см) и т. д.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336922" y="230564"/>
          <a:ext cx="7510662" cy="5770204"/>
        </p:xfrm>
        <a:graphic>
          <a:graphicData uri="http://schemas.openxmlformats.org/presentationml/2006/ole">
            <p:oleObj spid="_x0000_s1026" name="Слайд" r:id="rId3" imgW="3710807" imgH="2782894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                         в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</a:t>
            </a:r>
            <a:r>
              <a:rPr lang="en-US" dirty="0" smtClean="0"/>
              <a:t>c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а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d</a:t>
            </a:r>
            <a:endParaRPr lang="ru-RU" dirty="0"/>
          </a:p>
        </p:txBody>
      </p:sp>
      <p:sp>
        <p:nvSpPr>
          <p:cNvPr id="3074" name="Фигура, имеющая форму буквы L 46"/>
          <p:cNvSpPr>
            <a:spLocks/>
          </p:cNvSpPr>
          <p:nvPr/>
        </p:nvSpPr>
        <p:spPr bwMode="auto">
          <a:xfrm>
            <a:off x="2285984" y="2571744"/>
            <a:ext cx="5429288" cy="3071834"/>
          </a:xfrm>
          <a:custGeom>
            <a:avLst/>
            <a:gdLst>
              <a:gd name="T0" fmla="*/ 0 w 914400"/>
              <a:gd name="T1" fmla="*/ 0 h 914400"/>
              <a:gd name="T2" fmla="*/ 457200 w 914400"/>
              <a:gd name="T3" fmla="*/ 0 h 914400"/>
              <a:gd name="T4" fmla="*/ 457200 w 914400"/>
              <a:gd name="T5" fmla="*/ 457200 h 914400"/>
              <a:gd name="T6" fmla="*/ 914400 w 914400"/>
              <a:gd name="T7" fmla="*/ 457200 h 914400"/>
              <a:gd name="T8" fmla="*/ 914400 w 914400"/>
              <a:gd name="T9" fmla="*/ 914400 h 914400"/>
              <a:gd name="T10" fmla="*/ 0 w 914400"/>
              <a:gd name="T11" fmla="*/ 914400 h 914400"/>
              <a:gd name="T12" fmla="*/ 0 w 914400"/>
              <a:gd name="T13" fmla="*/ 0 h 9144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14400" h="914400">
                <a:moveTo>
                  <a:pt x="0" y="0"/>
                </a:moveTo>
                <a:lnTo>
                  <a:pt x="457200" y="0"/>
                </a:lnTo>
                <a:lnTo>
                  <a:pt x="457200" y="457200"/>
                </a:lnTo>
                <a:lnTo>
                  <a:pt x="914400" y="457200"/>
                </a:lnTo>
                <a:lnTo>
                  <a:pt x="914400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научиться находить площадь прямоугольника  и фигур.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7429552" cy="607223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2860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1203348"/>
          </a:xfrm>
        </p:spPr>
        <p:txBody>
          <a:bodyPr/>
          <a:lstStyle/>
          <a:p>
            <a:r>
              <a:rPr lang="ru-RU" dirty="0" smtClean="0"/>
              <a:t>ключ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142984"/>
            <a:ext cx="3786214" cy="4429156"/>
          </a:xfrm>
          <a:prstGeom prst="rect">
            <a:avLst/>
          </a:prstGeom>
          <a:noFill/>
        </p:spPr>
      </p:pic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142984"/>
            <a:ext cx="3714776" cy="4214842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2905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535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ru-RU" b="1" i="1" dirty="0" smtClean="0"/>
              <a:t>Задача.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Найти площадь и периметр фигуры, изображенной на доске. Найдите разные способы.</a:t>
            </a:r>
          </a:p>
          <a:p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214686"/>
            <a:ext cx="5429288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Проверьте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857364"/>
            <a:ext cx="564360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Устный опрос.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Найдите произведение 7 и 14.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Площадь фигуры равна сумме  площадей её частей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или </a:t>
            </a:r>
          </a:p>
          <a:p>
            <a:r>
              <a:rPr lang="ru-RU" dirty="0" smtClean="0"/>
              <a:t>Площадь фигуры равна разности площади прямоугольника и одной </a:t>
            </a:r>
            <a:r>
              <a:rPr lang="ru-RU" dirty="0" smtClean="0"/>
              <a:t>или нескольких из  </a:t>
            </a:r>
            <a:r>
              <a:rPr lang="ru-RU" dirty="0" smtClean="0"/>
              <a:t>его частей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Стр.57, № 194(а), № 203(г).</a:t>
            </a:r>
          </a:p>
          <a:p>
            <a:r>
              <a:rPr lang="ru-RU" dirty="0" smtClean="0"/>
              <a:t>Найти определение равных и равновеликих фигур (Ссылка на презентацию в электронном дневнике или в интернете)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8000" b="1" dirty="0" smtClean="0"/>
              <a:t>^^-^-^</a:t>
            </a:r>
            <a:endParaRPr lang="ru-RU" sz="8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2886" y="3244334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слайд21</a:t>
            </a:r>
            <a:endParaRPr lang="ru-RU" dirty="0"/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097" name="Group 1"/>
          <p:cNvGrpSpPr>
            <a:grpSpLocks noChangeAspect="1"/>
          </p:cNvGrpSpPr>
          <p:nvPr/>
        </p:nvGrpSpPr>
        <p:grpSpPr bwMode="auto">
          <a:xfrm>
            <a:off x="1571604" y="1785926"/>
            <a:ext cx="6172200" cy="3886200"/>
            <a:chOff x="2280" y="1017"/>
            <a:chExt cx="7623" cy="4738"/>
          </a:xfrm>
        </p:grpSpPr>
        <p:sp>
          <p:nvSpPr>
            <p:cNvPr id="4147" name="AutoShape 51"/>
            <p:cNvSpPr>
              <a:spLocks noChangeAspect="1" noChangeArrowheads="1" noTextEdit="1"/>
            </p:cNvSpPr>
            <p:nvPr/>
          </p:nvSpPr>
          <p:spPr bwMode="auto">
            <a:xfrm>
              <a:off x="2280" y="1017"/>
              <a:ext cx="7623" cy="473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46" name="Text Box 50"/>
            <p:cNvSpPr txBox="1">
              <a:spLocks noChangeArrowheads="1"/>
            </p:cNvSpPr>
            <p:nvPr/>
          </p:nvSpPr>
          <p:spPr bwMode="auto">
            <a:xfrm>
              <a:off x="5103" y="5197"/>
              <a:ext cx="848" cy="4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5 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4122" name="Group 26"/>
            <p:cNvGrpSpPr>
              <a:grpSpLocks/>
            </p:cNvGrpSpPr>
            <p:nvPr/>
          </p:nvGrpSpPr>
          <p:grpSpPr bwMode="auto">
            <a:xfrm>
              <a:off x="3268" y="1296"/>
              <a:ext cx="5365" cy="3902"/>
              <a:chOff x="3268" y="1296"/>
              <a:chExt cx="5365" cy="3902"/>
            </a:xfrm>
          </p:grpSpPr>
          <p:sp>
            <p:nvSpPr>
              <p:cNvPr id="4145" name="Text Box 49"/>
              <p:cNvSpPr txBox="1">
                <a:spLocks noChangeArrowheads="1"/>
              </p:cNvSpPr>
              <p:nvPr/>
            </p:nvSpPr>
            <p:spPr bwMode="auto">
              <a:xfrm>
                <a:off x="7927" y="2968"/>
                <a:ext cx="706" cy="41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3м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44" name="Text Box 48"/>
              <p:cNvSpPr txBox="1">
                <a:spLocks noChangeArrowheads="1"/>
              </p:cNvSpPr>
              <p:nvPr/>
            </p:nvSpPr>
            <p:spPr bwMode="auto">
              <a:xfrm>
                <a:off x="7504" y="4501"/>
                <a:ext cx="706" cy="55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3м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43" name="AutoShape 47"/>
              <p:cNvSpPr>
                <a:spLocks noChangeArrowheads="1"/>
              </p:cNvSpPr>
              <p:nvPr/>
            </p:nvSpPr>
            <p:spPr bwMode="auto">
              <a:xfrm>
                <a:off x="3268" y="2271"/>
                <a:ext cx="4518" cy="250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42" name="Text Box 46"/>
              <p:cNvSpPr txBox="1">
                <a:spLocks noChangeArrowheads="1"/>
              </p:cNvSpPr>
              <p:nvPr/>
            </p:nvSpPr>
            <p:spPr bwMode="auto">
              <a:xfrm>
                <a:off x="4398" y="3107"/>
                <a:ext cx="847" cy="41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2м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41" name="Text Box 45"/>
              <p:cNvSpPr txBox="1">
                <a:spLocks noChangeArrowheads="1"/>
              </p:cNvSpPr>
              <p:nvPr/>
            </p:nvSpPr>
            <p:spPr bwMode="auto">
              <a:xfrm>
                <a:off x="5245" y="3804"/>
                <a:ext cx="847" cy="41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2м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40" name="Text Box 44"/>
              <p:cNvSpPr txBox="1">
                <a:spLocks noChangeArrowheads="1"/>
              </p:cNvSpPr>
              <p:nvPr/>
            </p:nvSpPr>
            <p:spPr bwMode="auto">
              <a:xfrm>
                <a:off x="5668" y="4083"/>
                <a:ext cx="708" cy="41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2м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39" name="Text Box 43"/>
              <p:cNvSpPr txBox="1">
                <a:spLocks noChangeArrowheads="1"/>
              </p:cNvSpPr>
              <p:nvPr/>
            </p:nvSpPr>
            <p:spPr bwMode="auto">
              <a:xfrm>
                <a:off x="6233" y="3386"/>
                <a:ext cx="564" cy="27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1м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38" name="Line 42"/>
              <p:cNvSpPr>
                <a:spLocks noChangeShapeType="1"/>
              </p:cNvSpPr>
              <p:nvPr/>
            </p:nvSpPr>
            <p:spPr bwMode="auto">
              <a:xfrm>
                <a:off x="3833" y="4083"/>
                <a:ext cx="395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37" name="Line 41"/>
              <p:cNvSpPr>
                <a:spLocks noChangeShapeType="1"/>
              </p:cNvSpPr>
              <p:nvPr/>
            </p:nvSpPr>
            <p:spPr bwMode="auto">
              <a:xfrm flipH="1">
                <a:off x="3268" y="4083"/>
                <a:ext cx="565" cy="6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36" name="Line 40"/>
              <p:cNvSpPr>
                <a:spLocks noChangeShapeType="1"/>
              </p:cNvSpPr>
              <p:nvPr/>
            </p:nvSpPr>
            <p:spPr bwMode="auto">
              <a:xfrm>
                <a:off x="3833" y="2271"/>
                <a:ext cx="0" cy="18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35" name="Rectangle 39"/>
              <p:cNvSpPr>
                <a:spLocks noChangeArrowheads="1"/>
              </p:cNvSpPr>
              <p:nvPr/>
            </p:nvSpPr>
            <p:spPr bwMode="auto">
              <a:xfrm>
                <a:off x="6233" y="3804"/>
                <a:ext cx="565" cy="97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34" name="Rectangle 38"/>
              <p:cNvSpPr>
                <a:spLocks noChangeArrowheads="1"/>
              </p:cNvSpPr>
              <p:nvPr/>
            </p:nvSpPr>
            <p:spPr bwMode="auto">
              <a:xfrm>
                <a:off x="5104" y="2968"/>
                <a:ext cx="847" cy="69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33" name="Line 37"/>
              <p:cNvSpPr>
                <a:spLocks noChangeShapeType="1"/>
              </p:cNvSpPr>
              <p:nvPr/>
            </p:nvSpPr>
            <p:spPr bwMode="auto">
              <a:xfrm>
                <a:off x="5527" y="2968"/>
                <a:ext cx="0" cy="6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32" name="Line 36"/>
              <p:cNvSpPr>
                <a:spLocks noChangeShapeType="1"/>
              </p:cNvSpPr>
              <p:nvPr/>
            </p:nvSpPr>
            <p:spPr bwMode="auto">
              <a:xfrm>
                <a:off x="5527" y="3247"/>
                <a:ext cx="4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31" name="Line 35"/>
              <p:cNvSpPr>
                <a:spLocks noChangeShapeType="1"/>
              </p:cNvSpPr>
              <p:nvPr/>
            </p:nvSpPr>
            <p:spPr bwMode="auto">
              <a:xfrm>
                <a:off x="3268" y="5198"/>
                <a:ext cx="395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30" name="Line 34"/>
              <p:cNvSpPr>
                <a:spLocks noChangeShapeType="1"/>
              </p:cNvSpPr>
              <p:nvPr/>
            </p:nvSpPr>
            <p:spPr bwMode="auto">
              <a:xfrm>
                <a:off x="6092" y="3804"/>
                <a:ext cx="0" cy="9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29" name="Line 33"/>
              <p:cNvSpPr>
                <a:spLocks noChangeShapeType="1"/>
              </p:cNvSpPr>
              <p:nvPr/>
            </p:nvSpPr>
            <p:spPr bwMode="auto">
              <a:xfrm>
                <a:off x="6233" y="3665"/>
                <a:ext cx="56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28" name="Line 32"/>
              <p:cNvSpPr>
                <a:spLocks noChangeShapeType="1"/>
              </p:cNvSpPr>
              <p:nvPr/>
            </p:nvSpPr>
            <p:spPr bwMode="auto">
              <a:xfrm>
                <a:off x="7927" y="2271"/>
                <a:ext cx="0" cy="18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27" name="Line 31"/>
              <p:cNvSpPr>
                <a:spLocks noChangeShapeType="1"/>
              </p:cNvSpPr>
              <p:nvPr/>
            </p:nvSpPr>
            <p:spPr bwMode="auto">
              <a:xfrm>
                <a:off x="5104" y="3804"/>
                <a:ext cx="84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26" name="Line 30"/>
              <p:cNvSpPr>
                <a:spLocks noChangeShapeType="1"/>
              </p:cNvSpPr>
              <p:nvPr/>
            </p:nvSpPr>
            <p:spPr bwMode="auto">
              <a:xfrm>
                <a:off x="4962" y="2968"/>
                <a:ext cx="0" cy="6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25" name="Line 29"/>
              <p:cNvSpPr>
                <a:spLocks noChangeShapeType="1"/>
              </p:cNvSpPr>
              <p:nvPr/>
            </p:nvSpPr>
            <p:spPr bwMode="auto">
              <a:xfrm flipH="1">
                <a:off x="7221" y="4222"/>
                <a:ext cx="706" cy="6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24" name="AutoShape 28"/>
              <p:cNvSpPr>
                <a:spLocks noChangeArrowheads="1"/>
              </p:cNvSpPr>
              <p:nvPr/>
            </p:nvSpPr>
            <p:spPr bwMode="auto">
              <a:xfrm>
                <a:off x="6233" y="4222"/>
                <a:ext cx="141" cy="139"/>
              </a:xfrm>
              <a:prstGeom prst="flowChartConnector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23" name="Text Box 27"/>
              <p:cNvSpPr txBox="1">
                <a:spLocks noChangeArrowheads="1"/>
              </p:cNvSpPr>
              <p:nvPr/>
            </p:nvSpPr>
            <p:spPr bwMode="auto">
              <a:xfrm>
                <a:off x="5103" y="1296"/>
                <a:ext cx="2259" cy="69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Рисунок 1</a:t>
                </a:r>
                <a:r>
                  <a: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.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4098" name="Group 2"/>
            <p:cNvGrpSpPr>
              <a:grpSpLocks/>
            </p:cNvGrpSpPr>
            <p:nvPr/>
          </p:nvGrpSpPr>
          <p:grpSpPr bwMode="auto">
            <a:xfrm>
              <a:off x="3456" y="1482"/>
              <a:ext cx="5365" cy="3902"/>
              <a:chOff x="3268" y="1296"/>
              <a:chExt cx="5365" cy="3902"/>
            </a:xfrm>
          </p:grpSpPr>
          <p:sp>
            <p:nvSpPr>
              <p:cNvPr id="4121" name="Text Box 25"/>
              <p:cNvSpPr txBox="1">
                <a:spLocks noChangeArrowheads="1"/>
              </p:cNvSpPr>
              <p:nvPr/>
            </p:nvSpPr>
            <p:spPr bwMode="auto">
              <a:xfrm>
                <a:off x="7927" y="2968"/>
                <a:ext cx="706" cy="41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3м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20" name="Text Box 24"/>
              <p:cNvSpPr txBox="1">
                <a:spLocks noChangeArrowheads="1"/>
              </p:cNvSpPr>
              <p:nvPr/>
            </p:nvSpPr>
            <p:spPr bwMode="auto">
              <a:xfrm>
                <a:off x="7504" y="4501"/>
                <a:ext cx="706" cy="55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3м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19" name="AutoShape 23"/>
              <p:cNvSpPr>
                <a:spLocks noChangeArrowheads="1"/>
              </p:cNvSpPr>
              <p:nvPr/>
            </p:nvSpPr>
            <p:spPr bwMode="auto">
              <a:xfrm>
                <a:off x="3268" y="2271"/>
                <a:ext cx="4518" cy="250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18" name="Text Box 22"/>
              <p:cNvSpPr txBox="1">
                <a:spLocks noChangeArrowheads="1"/>
              </p:cNvSpPr>
              <p:nvPr/>
            </p:nvSpPr>
            <p:spPr bwMode="auto">
              <a:xfrm>
                <a:off x="4398" y="3107"/>
                <a:ext cx="847" cy="41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2м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17" name="Text Box 21"/>
              <p:cNvSpPr txBox="1">
                <a:spLocks noChangeArrowheads="1"/>
              </p:cNvSpPr>
              <p:nvPr/>
            </p:nvSpPr>
            <p:spPr bwMode="auto">
              <a:xfrm>
                <a:off x="5245" y="3804"/>
                <a:ext cx="847" cy="41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2м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16" name="Text Box 20"/>
              <p:cNvSpPr txBox="1">
                <a:spLocks noChangeArrowheads="1"/>
              </p:cNvSpPr>
              <p:nvPr/>
            </p:nvSpPr>
            <p:spPr bwMode="auto">
              <a:xfrm>
                <a:off x="5668" y="4083"/>
                <a:ext cx="708" cy="41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2м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15" name="Text Box 19"/>
              <p:cNvSpPr txBox="1">
                <a:spLocks noChangeArrowheads="1"/>
              </p:cNvSpPr>
              <p:nvPr/>
            </p:nvSpPr>
            <p:spPr bwMode="auto">
              <a:xfrm>
                <a:off x="6233" y="3386"/>
                <a:ext cx="564" cy="27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1м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14" name="Line 18"/>
              <p:cNvSpPr>
                <a:spLocks noChangeShapeType="1"/>
              </p:cNvSpPr>
              <p:nvPr/>
            </p:nvSpPr>
            <p:spPr bwMode="auto">
              <a:xfrm>
                <a:off x="3833" y="4083"/>
                <a:ext cx="395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13" name="Line 17"/>
              <p:cNvSpPr>
                <a:spLocks noChangeShapeType="1"/>
              </p:cNvSpPr>
              <p:nvPr/>
            </p:nvSpPr>
            <p:spPr bwMode="auto">
              <a:xfrm flipH="1">
                <a:off x="3268" y="4083"/>
                <a:ext cx="565" cy="6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12" name="Line 16"/>
              <p:cNvSpPr>
                <a:spLocks noChangeShapeType="1"/>
              </p:cNvSpPr>
              <p:nvPr/>
            </p:nvSpPr>
            <p:spPr bwMode="auto">
              <a:xfrm>
                <a:off x="3833" y="2271"/>
                <a:ext cx="0" cy="18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11" name="Rectangle 15"/>
              <p:cNvSpPr>
                <a:spLocks noChangeArrowheads="1"/>
              </p:cNvSpPr>
              <p:nvPr/>
            </p:nvSpPr>
            <p:spPr bwMode="auto">
              <a:xfrm>
                <a:off x="6233" y="3804"/>
                <a:ext cx="565" cy="97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10" name="Rectangle 14"/>
              <p:cNvSpPr>
                <a:spLocks noChangeArrowheads="1"/>
              </p:cNvSpPr>
              <p:nvPr/>
            </p:nvSpPr>
            <p:spPr bwMode="auto">
              <a:xfrm>
                <a:off x="5104" y="2968"/>
                <a:ext cx="847" cy="69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9" name="Line 13"/>
              <p:cNvSpPr>
                <a:spLocks noChangeShapeType="1"/>
              </p:cNvSpPr>
              <p:nvPr/>
            </p:nvSpPr>
            <p:spPr bwMode="auto">
              <a:xfrm>
                <a:off x="5527" y="2968"/>
                <a:ext cx="0" cy="6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8" name="Line 12"/>
              <p:cNvSpPr>
                <a:spLocks noChangeShapeType="1"/>
              </p:cNvSpPr>
              <p:nvPr/>
            </p:nvSpPr>
            <p:spPr bwMode="auto">
              <a:xfrm>
                <a:off x="5527" y="3247"/>
                <a:ext cx="4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7" name="Line 11"/>
              <p:cNvSpPr>
                <a:spLocks noChangeShapeType="1"/>
              </p:cNvSpPr>
              <p:nvPr/>
            </p:nvSpPr>
            <p:spPr bwMode="auto">
              <a:xfrm>
                <a:off x="3268" y="5198"/>
                <a:ext cx="395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6" name="Line 10"/>
              <p:cNvSpPr>
                <a:spLocks noChangeShapeType="1"/>
              </p:cNvSpPr>
              <p:nvPr/>
            </p:nvSpPr>
            <p:spPr bwMode="auto">
              <a:xfrm>
                <a:off x="6092" y="3804"/>
                <a:ext cx="0" cy="9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5" name="Line 9"/>
              <p:cNvSpPr>
                <a:spLocks noChangeShapeType="1"/>
              </p:cNvSpPr>
              <p:nvPr/>
            </p:nvSpPr>
            <p:spPr bwMode="auto">
              <a:xfrm>
                <a:off x="6233" y="3665"/>
                <a:ext cx="56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4" name="Line 8"/>
              <p:cNvSpPr>
                <a:spLocks noChangeShapeType="1"/>
              </p:cNvSpPr>
              <p:nvPr/>
            </p:nvSpPr>
            <p:spPr bwMode="auto">
              <a:xfrm>
                <a:off x="7927" y="2271"/>
                <a:ext cx="0" cy="18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3" name="Line 7"/>
              <p:cNvSpPr>
                <a:spLocks noChangeShapeType="1"/>
              </p:cNvSpPr>
              <p:nvPr/>
            </p:nvSpPr>
            <p:spPr bwMode="auto">
              <a:xfrm>
                <a:off x="5104" y="3804"/>
                <a:ext cx="84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4962" y="2968"/>
                <a:ext cx="0" cy="6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1" name="Line 5"/>
              <p:cNvSpPr>
                <a:spLocks noChangeShapeType="1"/>
              </p:cNvSpPr>
              <p:nvPr/>
            </p:nvSpPr>
            <p:spPr bwMode="auto">
              <a:xfrm flipH="1">
                <a:off x="7221" y="4222"/>
                <a:ext cx="706" cy="6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0" name="AutoShape 4"/>
              <p:cNvSpPr>
                <a:spLocks noChangeArrowheads="1"/>
              </p:cNvSpPr>
              <p:nvPr/>
            </p:nvSpPr>
            <p:spPr bwMode="auto">
              <a:xfrm>
                <a:off x="6233" y="4222"/>
                <a:ext cx="141" cy="139"/>
              </a:xfrm>
              <a:prstGeom prst="flowChartConnector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99" name="Text Box 3"/>
              <p:cNvSpPr txBox="1">
                <a:spLocks noChangeArrowheads="1"/>
              </p:cNvSpPr>
              <p:nvPr/>
            </p:nvSpPr>
            <p:spPr bwMode="auto">
              <a:xfrm>
                <a:off x="5103" y="1296"/>
                <a:ext cx="2259" cy="69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Рисунок 1</a:t>
                </a:r>
                <a:r>
                  <a: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.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«Букет настроения»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Красный цветок– урок был интересен, узнал что-то новое, полезное. </a:t>
            </a:r>
          </a:p>
          <a:p>
            <a:r>
              <a:rPr lang="ru-RU" dirty="0" smtClean="0"/>
              <a:t>Синий – на уроке было скучно, ничего нового и полезного вы не узнали.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Окончен урок, и выполнен план.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Спасибо, ребята, огромное вам.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то, что упорно и дружно трудились,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знания точно уж вам пригодились.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Устный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Найдите произведение 7 и 14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Уменьшите 72 на 8.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Устный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Найдите произведение 7 и 14.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Уменьшите 72 на 8.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Во </a:t>
            </a:r>
            <a:r>
              <a:rPr lang="ru-RU" dirty="0" smtClean="0">
                <a:solidFill>
                  <a:srgbClr val="00B050"/>
                </a:solidFill>
              </a:rPr>
              <a:t>сколько раз 200 меньше 600?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Устный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Найдите произведение 7 и 14.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Уменьшите 72 на 8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Во сколько раз 200 меньше 600</a:t>
            </a:r>
            <a:r>
              <a:rPr lang="ru-RU" dirty="0" smtClean="0">
                <a:solidFill>
                  <a:srgbClr val="00B050"/>
                </a:solidFill>
              </a:rPr>
              <a:t>?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Может ли частное равняться 0?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</a:t>
            </a:r>
            <a:endParaRPr lang="ru-RU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Устный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Найдите произведение 7 и 14.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Уменьшите 72 на 8.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Во сколько раз 200 меньше 600?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Может ли частное равняться 0?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Может ли сумма равняться одному из слагаемых</a:t>
            </a:r>
            <a:r>
              <a:rPr lang="ru-RU" dirty="0" smtClean="0">
                <a:solidFill>
                  <a:srgbClr val="0070C0"/>
                </a:solidFill>
              </a:rPr>
              <a:t>?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Устный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14400" dirty="0" smtClean="0">
                <a:solidFill>
                  <a:srgbClr val="FF0000"/>
                </a:solidFill>
              </a:rPr>
              <a:t>Найдите произведение 7 и 14.</a:t>
            </a:r>
          </a:p>
          <a:p>
            <a:r>
              <a:rPr lang="ru-RU" sz="14400" dirty="0" smtClean="0"/>
              <a:t> </a:t>
            </a:r>
            <a:r>
              <a:rPr lang="ru-RU" sz="14400" dirty="0" smtClean="0">
                <a:solidFill>
                  <a:srgbClr val="002060"/>
                </a:solidFill>
              </a:rPr>
              <a:t>Уменьшите 72 на 8.</a:t>
            </a:r>
          </a:p>
          <a:p>
            <a:r>
              <a:rPr lang="ru-RU" sz="14400" dirty="0" smtClean="0">
                <a:solidFill>
                  <a:srgbClr val="00B050"/>
                </a:solidFill>
              </a:rPr>
              <a:t>Во сколько раз 200 меньше 600?</a:t>
            </a:r>
          </a:p>
          <a:p>
            <a:r>
              <a:rPr lang="ru-RU" sz="14400" dirty="0" smtClean="0">
                <a:solidFill>
                  <a:srgbClr val="00B050"/>
                </a:solidFill>
              </a:rPr>
              <a:t> </a:t>
            </a:r>
            <a:r>
              <a:rPr lang="ru-RU" sz="14400" b="1" dirty="0" smtClean="0">
                <a:solidFill>
                  <a:srgbClr val="7030A0"/>
                </a:solidFill>
              </a:rPr>
              <a:t>Может ли частное равняться 0?</a:t>
            </a:r>
          </a:p>
          <a:p>
            <a:r>
              <a:rPr lang="ru-RU" sz="14400" dirty="0" smtClean="0"/>
              <a:t> </a:t>
            </a:r>
            <a:r>
              <a:rPr lang="ru-RU" sz="14400" dirty="0" smtClean="0">
                <a:solidFill>
                  <a:srgbClr val="0070C0"/>
                </a:solidFill>
              </a:rPr>
              <a:t>Может </a:t>
            </a:r>
            <a:r>
              <a:rPr lang="ru-RU" sz="14400" dirty="0" smtClean="0">
                <a:solidFill>
                  <a:srgbClr val="0070C0"/>
                </a:solidFill>
              </a:rPr>
              <a:t>ли сумма </a:t>
            </a:r>
            <a:r>
              <a:rPr lang="ru-RU" sz="14400" dirty="0" smtClean="0">
                <a:solidFill>
                  <a:srgbClr val="0070C0"/>
                </a:solidFill>
              </a:rPr>
              <a:t>равняться одному из слагаемых?</a:t>
            </a:r>
          </a:p>
          <a:p>
            <a:r>
              <a:rPr lang="ru-RU" sz="14400" dirty="0" smtClean="0">
                <a:solidFill>
                  <a:srgbClr val="C00000"/>
                </a:solidFill>
              </a:rPr>
              <a:t>Может ли быть делитель равен  0?</a:t>
            </a:r>
            <a:endParaRPr lang="ru-RU" sz="14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359898"/>
            <a:ext cx="4643470" cy="12117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7364"/>
            <a:ext cx="7406640" cy="450059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17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6663" y="285728"/>
            <a:ext cx="642942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17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сейчас увидим мы?</a:t>
            </a:r>
          </a:p>
          <a:p>
            <a:pPr>
              <a:buNone/>
            </a:pPr>
            <a:r>
              <a:rPr lang="ru-RU" dirty="0" smtClean="0"/>
              <a:t>   Все углы мои прямы,</a:t>
            </a:r>
          </a:p>
          <a:p>
            <a:pPr>
              <a:buNone/>
            </a:pPr>
            <a:r>
              <a:rPr lang="ru-RU" dirty="0" smtClean="0"/>
              <a:t>    Есть четыре стороны,</a:t>
            </a:r>
          </a:p>
          <a:p>
            <a:pPr>
              <a:buNone/>
            </a:pPr>
            <a:r>
              <a:rPr lang="ru-RU" dirty="0" smtClean="0"/>
              <a:t>   Но не все они равны.</a:t>
            </a:r>
          </a:p>
          <a:p>
            <a:pPr>
              <a:buNone/>
            </a:pPr>
            <a:r>
              <a:rPr lang="ru-RU" dirty="0" smtClean="0"/>
              <a:t>    Я четырехугольник</a:t>
            </a:r>
          </a:p>
          <a:p>
            <a:pPr>
              <a:buNone/>
            </a:pPr>
            <a:r>
              <a:rPr lang="ru-RU" dirty="0" smtClean="0"/>
              <a:t>    Какой? ……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389</TotalTime>
  <Words>511</Words>
  <Application>Microsoft Office PowerPoint</Application>
  <PresentationFormat>Экран (4:3)</PresentationFormat>
  <Paragraphs>132</Paragraphs>
  <Slides>25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Солнцестояние</vt:lpstr>
      <vt:lpstr>Слайд</vt:lpstr>
      <vt:lpstr>Слайд 1</vt:lpstr>
      <vt:lpstr> Устный опрос. </vt:lpstr>
      <vt:lpstr>Устный опрос.</vt:lpstr>
      <vt:lpstr>Устный опрос.</vt:lpstr>
      <vt:lpstr>Устный опрос.</vt:lpstr>
      <vt:lpstr>Устный опрос.</vt:lpstr>
      <vt:lpstr>Устный опрос.</vt:lpstr>
      <vt:lpstr>Слайд 8</vt:lpstr>
      <vt:lpstr>Загадка </vt:lpstr>
      <vt:lpstr>Слайд 10</vt:lpstr>
      <vt:lpstr>Слайд 11</vt:lpstr>
      <vt:lpstr> В каких единицах измеряют площадь?  </vt:lpstr>
      <vt:lpstr>Слайд 13</vt:lpstr>
      <vt:lpstr>Слайд 14</vt:lpstr>
      <vt:lpstr>Цель урока</vt:lpstr>
      <vt:lpstr>Слайд 16</vt:lpstr>
      <vt:lpstr>ключ</vt:lpstr>
      <vt:lpstr>                      Задача.</vt:lpstr>
      <vt:lpstr>Проверьте</vt:lpstr>
      <vt:lpstr>Вывод :</vt:lpstr>
      <vt:lpstr>Домашнее задание</vt:lpstr>
      <vt:lpstr>Графический диктант</vt:lpstr>
      <vt:lpstr>Применение </vt:lpstr>
      <vt:lpstr> «Букет настроения»  </vt:lpstr>
      <vt:lpstr>Слайд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43</cp:revision>
  <dcterms:created xsi:type="dcterms:W3CDTF">2013-10-04T04:37:24Z</dcterms:created>
  <dcterms:modified xsi:type="dcterms:W3CDTF">2013-10-10T13:54:28Z</dcterms:modified>
</cp:coreProperties>
</file>